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3" r:id="rId2"/>
    <p:sldId id="264" r:id="rId3"/>
    <p:sldId id="265" r:id="rId4"/>
    <p:sldId id="266" r:id="rId5"/>
    <p:sldId id="26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46" d="100"/>
          <a:sy n="46" d="100"/>
        </p:scale>
        <p:origin x="75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205646\AppData\Local\Packages\Microsoft.MicrosoftEdge_8wekyb3d8bbwe\TempState\Downloads\Medin_export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v>Cumulative datasets by year</c:v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Sheet2!$G$3:$G$47</c:f>
              <c:numCache>
                <c:formatCode>General</c:formatCode>
                <c:ptCount val="45"/>
                <c:pt idx="0">
                  <c:v>1927</c:v>
                </c:pt>
                <c:pt idx="1">
                  <c:v>1950</c:v>
                </c:pt>
                <c:pt idx="2">
                  <c:v>1952</c:v>
                </c:pt>
                <c:pt idx="3">
                  <c:v>1953</c:v>
                </c:pt>
                <c:pt idx="4">
                  <c:v>1960</c:v>
                </c:pt>
                <c:pt idx="5">
                  <c:v>1961</c:v>
                </c:pt>
                <c:pt idx="6">
                  <c:v>1966</c:v>
                </c:pt>
                <c:pt idx="7">
                  <c:v>1967</c:v>
                </c:pt>
                <c:pt idx="8">
                  <c:v>1971</c:v>
                </c:pt>
                <c:pt idx="9">
                  <c:v>1975</c:v>
                </c:pt>
                <c:pt idx="10">
                  <c:v>1977</c:v>
                </c:pt>
                <c:pt idx="11">
                  <c:v>1979</c:v>
                </c:pt>
                <c:pt idx="12">
                  <c:v>1981</c:v>
                </c:pt>
                <c:pt idx="13">
                  <c:v>1983</c:v>
                </c:pt>
                <c:pt idx="14">
                  <c:v>1985</c:v>
                </c:pt>
                <c:pt idx="15">
                  <c:v>1986</c:v>
                </c:pt>
                <c:pt idx="16">
                  <c:v>1988</c:v>
                </c:pt>
                <c:pt idx="17">
                  <c:v>1990</c:v>
                </c:pt>
                <c:pt idx="18">
                  <c:v>1992</c:v>
                </c:pt>
                <c:pt idx="19">
                  <c:v>1993</c:v>
                </c:pt>
                <c:pt idx="20">
                  <c:v>1994</c:v>
                </c:pt>
                <c:pt idx="21">
                  <c:v>1995</c:v>
                </c:pt>
                <c:pt idx="22">
                  <c:v>1996</c:v>
                </c:pt>
                <c:pt idx="23">
                  <c:v>1997</c:v>
                </c:pt>
                <c:pt idx="24">
                  <c:v>1998</c:v>
                </c:pt>
                <c:pt idx="25">
                  <c:v>1999</c:v>
                </c:pt>
                <c:pt idx="26">
                  <c:v>2000</c:v>
                </c:pt>
                <c:pt idx="27">
                  <c:v>2001</c:v>
                </c:pt>
                <c:pt idx="28">
                  <c:v>2002</c:v>
                </c:pt>
                <c:pt idx="29">
                  <c:v>2003</c:v>
                </c:pt>
                <c:pt idx="30">
                  <c:v>2004</c:v>
                </c:pt>
                <c:pt idx="31">
                  <c:v>2005</c:v>
                </c:pt>
                <c:pt idx="32">
                  <c:v>2006</c:v>
                </c:pt>
                <c:pt idx="33">
                  <c:v>2007</c:v>
                </c:pt>
                <c:pt idx="34">
                  <c:v>2008</c:v>
                </c:pt>
                <c:pt idx="35">
                  <c:v>2009</c:v>
                </c:pt>
                <c:pt idx="36">
                  <c:v>2010</c:v>
                </c:pt>
                <c:pt idx="37">
                  <c:v>2011</c:v>
                </c:pt>
                <c:pt idx="38">
                  <c:v>2012</c:v>
                </c:pt>
                <c:pt idx="39">
                  <c:v>2013</c:v>
                </c:pt>
                <c:pt idx="40">
                  <c:v>2014</c:v>
                </c:pt>
                <c:pt idx="41">
                  <c:v>2015</c:v>
                </c:pt>
                <c:pt idx="42">
                  <c:v>2016</c:v>
                </c:pt>
                <c:pt idx="43">
                  <c:v>2017</c:v>
                </c:pt>
                <c:pt idx="44">
                  <c:v>2018</c:v>
                </c:pt>
              </c:numCache>
            </c:numRef>
          </c:cat>
          <c:val>
            <c:numRef>
              <c:f>Sheet2!$I$3:$I$47</c:f>
              <c:numCache>
                <c:formatCode>General</c:formatCode>
                <c:ptCount val="45"/>
                <c:pt idx="0">
                  <c:v>1</c:v>
                </c:pt>
                <c:pt idx="1">
                  <c:v>2</c:v>
                </c:pt>
                <c:pt idx="2">
                  <c:v>7</c:v>
                </c:pt>
                <c:pt idx="3">
                  <c:v>9</c:v>
                </c:pt>
                <c:pt idx="4">
                  <c:v>11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17</c:v>
                </c:pt>
                <c:pt idx="9">
                  <c:v>18</c:v>
                </c:pt>
                <c:pt idx="10">
                  <c:v>19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30</c:v>
                </c:pt>
                <c:pt idx="19">
                  <c:v>31</c:v>
                </c:pt>
                <c:pt idx="20">
                  <c:v>32</c:v>
                </c:pt>
                <c:pt idx="21">
                  <c:v>33</c:v>
                </c:pt>
                <c:pt idx="22">
                  <c:v>35</c:v>
                </c:pt>
                <c:pt idx="23">
                  <c:v>38</c:v>
                </c:pt>
                <c:pt idx="24">
                  <c:v>42</c:v>
                </c:pt>
                <c:pt idx="25">
                  <c:v>45</c:v>
                </c:pt>
                <c:pt idx="26">
                  <c:v>48</c:v>
                </c:pt>
                <c:pt idx="27">
                  <c:v>52</c:v>
                </c:pt>
                <c:pt idx="28">
                  <c:v>58</c:v>
                </c:pt>
                <c:pt idx="29">
                  <c:v>63</c:v>
                </c:pt>
                <c:pt idx="30">
                  <c:v>69</c:v>
                </c:pt>
                <c:pt idx="31">
                  <c:v>75</c:v>
                </c:pt>
                <c:pt idx="32">
                  <c:v>77</c:v>
                </c:pt>
                <c:pt idx="33">
                  <c:v>82</c:v>
                </c:pt>
                <c:pt idx="34">
                  <c:v>85</c:v>
                </c:pt>
                <c:pt idx="35">
                  <c:v>94</c:v>
                </c:pt>
                <c:pt idx="36">
                  <c:v>100</c:v>
                </c:pt>
                <c:pt idx="37">
                  <c:v>111</c:v>
                </c:pt>
                <c:pt idx="38">
                  <c:v>122</c:v>
                </c:pt>
                <c:pt idx="39">
                  <c:v>144</c:v>
                </c:pt>
                <c:pt idx="40">
                  <c:v>164</c:v>
                </c:pt>
                <c:pt idx="41">
                  <c:v>185</c:v>
                </c:pt>
                <c:pt idx="42">
                  <c:v>201</c:v>
                </c:pt>
                <c:pt idx="43">
                  <c:v>213</c:v>
                </c:pt>
                <c:pt idx="44">
                  <c:v>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76-4854-B9FA-6E65628BF0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5556624"/>
        <c:axId val="275553344"/>
      </c:areaChart>
      <c:dateAx>
        <c:axId val="275556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5553344"/>
        <c:crosses val="autoZero"/>
        <c:auto val="0"/>
        <c:lblOffset val="100"/>
        <c:baseTimeUnit val="days"/>
      </c:dateAx>
      <c:valAx>
        <c:axId val="275553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55566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D4EAF6-D214-4549-8812-27E43D26ABD8}" type="datetimeFigureOut">
              <a:rPr lang="en-GB" smtClean="0"/>
              <a:t>07/06/2019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E0B5D-2221-49A6-8AB4-64C8180BF5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67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770E-DBB1-4E00-93B5-451C8AEE4267}" type="datetimeFigureOut">
              <a:rPr lang="en-GB" smtClean="0"/>
              <a:t>07/06/2019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D030-08EE-41DA-87A7-12EF8E53D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540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770E-DBB1-4E00-93B5-451C8AEE4267}" type="datetimeFigureOut">
              <a:rPr lang="en-GB" smtClean="0"/>
              <a:t>07/06/2019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D030-08EE-41DA-87A7-12EF8E53D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348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770E-DBB1-4E00-93B5-451C8AEE4267}" type="datetimeFigureOut">
              <a:rPr lang="en-GB" smtClean="0"/>
              <a:t>07/06/2019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D030-08EE-41DA-87A7-12EF8E53D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095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age 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240000" y="180000"/>
            <a:ext cx="11712000" cy="6498000"/>
          </a:xfrm>
        </p:spPr>
        <p:txBody>
          <a:bodyPr wrap="none" lIns="0" tIns="0" rIns="0" bIns="0"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52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770E-DBB1-4E00-93B5-451C8AEE4267}" type="datetimeFigureOut">
              <a:rPr lang="en-GB" smtClean="0"/>
              <a:t>07/06/2019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D030-08EE-41DA-87A7-12EF8E53D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418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770E-DBB1-4E00-93B5-451C8AEE4267}" type="datetimeFigureOut">
              <a:rPr lang="en-GB" smtClean="0"/>
              <a:t>07/06/2019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D030-08EE-41DA-87A7-12EF8E53D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749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770E-DBB1-4E00-93B5-451C8AEE4267}" type="datetimeFigureOut">
              <a:rPr lang="en-GB" smtClean="0"/>
              <a:t>07/06/2019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D030-08EE-41DA-87A7-12EF8E53D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076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770E-DBB1-4E00-93B5-451C8AEE4267}" type="datetimeFigureOut">
              <a:rPr lang="en-GB" smtClean="0"/>
              <a:t>07/06/2019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D030-08EE-41DA-87A7-12EF8E53D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304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770E-DBB1-4E00-93B5-451C8AEE4267}" type="datetimeFigureOut">
              <a:rPr lang="en-GB" smtClean="0"/>
              <a:t>07/06/2019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D030-08EE-41DA-87A7-12EF8E53D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353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770E-DBB1-4E00-93B5-451C8AEE4267}" type="datetimeFigureOut">
              <a:rPr lang="en-GB" smtClean="0"/>
              <a:t>07/06/2019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D030-08EE-41DA-87A7-12EF8E53D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922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770E-DBB1-4E00-93B5-451C8AEE4267}" type="datetimeFigureOut">
              <a:rPr lang="en-GB" smtClean="0"/>
              <a:t>07/06/2019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D030-08EE-41DA-87A7-12EF8E53D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064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770E-DBB1-4E00-93B5-451C8AEE4267}" type="datetimeFigureOut">
              <a:rPr lang="en-GB" smtClean="0"/>
              <a:t>07/06/2019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D030-08EE-41DA-87A7-12EF8E53D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630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0770E-DBB1-4E00-93B5-451C8AEE4267}" type="datetimeFigureOut">
              <a:rPr lang="en-GB" smtClean="0"/>
              <a:t>07/06/2019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6D030-08EE-41DA-87A7-12EF8E53D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78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1F3F9266-C027-4FF7-B6A3-E5F0B6D5DF04}"/>
              </a:ext>
            </a:extLst>
          </p:cNvPr>
          <p:cNvGrpSpPr/>
          <p:nvPr/>
        </p:nvGrpSpPr>
        <p:grpSpPr>
          <a:xfrm>
            <a:off x="491083" y="974942"/>
            <a:ext cx="3589392" cy="1800000"/>
            <a:chOff x="1175690" y="1717039"/>
            <a:chExt cx="2816222" cy="379389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FB393A1-5031-45A9-A7CD-C8EC92ADF4BF}"/>
                </a:ext>
              </a:extLst>
            </p:cNvPr>
            <p:cNvSpPr/>
            <p:nvPr/>
          </p:nvSpPr>
          <p:spPr>
            <a:xfrm>
              <a:off x="1646269" y="2381845"/>
              <a:ext cx="2345643" cy="1564544"/>
            </a:xfrm>
            <a:custGeom>
              <a:avLst/>
              <a:gdLst>
                <a:gd name="connsiteX0" fmla="*/ 0 w 2345643"/>
                <a:gd name="connsiteY0" fmla="*/ 0 h 1564544"/>
                <a:gd name="connsiteX1" fmla="*/ 2345643 w 2345643"/>
                <a:gd name="connsiteY1" fmla="*/ 0 h 1564544"/>
                <a:gd name="connsiteX2" fmla="*/ 2345643 w 2345643"/>
                <a:gd name="connsiteY2" fmla="*/ 1564544 h 1564544"/>
                <a:gd name="connsiteX3" fmla="*/ 0 w 2345643"/>
                <a:gd name="connsiteY3" fmla="*/ 1564544 h 1564544"/>
                <a:gd name="connsiteX4" fmla="*/ 0 w 2345643"/>
                <a:gd name="connsiteY4" fmla="*/ 0 h 1564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5643" h="1564544">
                  <a:moveTo>
                    <a:pt x="0" y="0"/>
                  </a:moveTo>
                  <a:lnTo>
                    <a:pt x="2345643" y="0"/>
                  </a:lnTo>
                  <a:lnTo>
                    <a:pt x="2345643" y="1564544"/>
                  </a:lnTo>
                  <a:lnTo>
                    <a:pt x="0" y="1564544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dkEdge">
              <a:bevelT w="144450" h="3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75303" tIns="128016" rIns="128016" bIns="128016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300" kern="1200" dirty="0"/>
                <a:t>Migration to New Building Oct-19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6DB9091-9E56-4369-BE3E-B526B18ABCAA}"/>
                </a:ext>
              </a:extLst>
            </p:cNvPr>
            <p:cNvSpPr/>
            <p:nvPr/>
          </p:nvSpPr>
          <p:spPr>
            <a:xfrm>
              <a:off x="1646269" y="3946389"/>
              <a:ext cx="2345643" cy="1564544"/>
            </a:xfrm>
            <a:custGeom>
              <a:avLst/>
              <a:gdLst>
                <a:gd name="connsiteX0" fmla="*/ 0 w 2345643"/>
                <a:gd name="connsiteY0" fmla="*/ 0 h 1564544"/>
                <a:gd name="connsiteX1" fmla="*/ 2345643 w 2345643"/>
                <a:gd name="connsiteY1" fmla="*/ 0 h 1564544"/>
                <a:gd name="connsiteX2" fmla="*/ 2345643 w 2345643"/>
                <a:gd name="connsiteY2" fmla="*/ 1564544 h 1564544"/>
                <a:gd name="connsiteX3" fmla="*/ 0 w 2345643"/>
                <a:gd name="connsiteY3" fmla="*/ 1564544 h 1564544"/>
                <a:gd name="connsiteX4" fmla="*/ 0 w 2345643"/>
                <a:gd name="connsiteY4" fmla="*/ 0 h 1564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5643" h="1564544">
                  <a:moveTo>
                    <a:pt x="0" y="0"/>
                  </a:moveTo>
                  <a:lnTo>
                    <a:pt x="2345643" y="0"/>
                  </a:lnTo>
                  <a:lnTo>
                    <a:pt x="2345643" y="1564544"/>
                  </a:lnTo>
                  <a:lnTo>
                    <a:pt x="0" y="1564544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dkEdge">
              <a:bevelT w="144450" h="3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75303" tIns="128016" rIns="128016" bIns="128016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300" kern="1200" dirty="0"/>
                <a:t>Physical Data Archiving Remains the Focus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730C4B5-2F73-45BA-A5B5-73EA6F017FB4}"/>
                </a:ext>
              </a:extLst>
            </p:cNvPr>
            <p:cNvSpPr/>
            <p:nvPr/>
          </p:nvSpPr>
          <p:spPr>
            <a:xfrm>
              <a:off x="1175690" y="1717039"/>
              <a:ext cx="932100" cy="1258741"/>
            </a:xfrm>
            <a:custGeom>
              <a:avLst/>
              <a:gdLst>
                <a:gd name="connsiteX0" fmla="*/ 0 w 1563762"/>
                <a:gd name="connsiteY0" fmla="*/ 781881 h 1563762"/>
                <a:gd name="connsiteX1" fmla="*/ 781881 w 1563762"/>
                <a:gd name="connsiteY1" fmla="*/ 0 h 1563762"/>
                <a:gd name="connsiteX2" fmla="*/ 1563762 w 1563762"/>
                <a:gd name="connsiteY2" fmla="*/ 781881 h 1563762"/>
                <a:gd name="connsiteX3" fmla="*/ 781881 w 1563762"/>
                <a:gd name="connsiteY3" fmla="*/ 1563762 h 1563762"/>
                <a:gd name="connsiteX4" fmla="*/ 0 w 1563762"/>
                <a:gd name="connsiteY4" fmla="*/ 781881 h 1563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762" h="1563762">
                  <a:moveTo>
                    <a:pt x="0" y="781881"/>
                  </a:moveTo>
                  <a:cubicBezTo>
                    <a:pt x="0" y="350060"/>
                    <a:pt x="350060" y="0"/>
                    <a:pt x="781881" y="0"/>
                  </a:cubicBezTo>
                  <a:cubicBezTo>
                    <a:pt x="1213702" y="0"/>
                    <a:pt x="1563762" y="350060"/>
                    <a:pt x="1563762" y="781881"/>
                  </a:cubicBezTo>
                  <a:cubicBezTo>
                    <a:pt x="1563762" y="1213702"/>
                    <a:pt x="1213702" y="1563762"/>
                    <a:pt x="781881" y="1563762"/>
                  </a:cubicBezTo>
                  <a:cubicBezTo>
                    <a:pt x="350060" y="1563762"/>
                    <a:pt x="0" y="1213702"/>
                    <a:pt x="0" y="781881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9008" tIns="229008" rIns="229008" bIns="229008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 dirty="0"/>
                <a:t>Estates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5672079-3CF1-4296-829B-2E9CD3A13672}"/>
              </a:ext>
            </a:extLst>
          </p:cNvPr>
          <p:cNvSpPr txBox="1"/>
          <p:nvPr/>
        </p:nvSpPr>
        <p:spPr>
          <a:xfrm>
            <a:off x="2597478" y="310393"/>
            <a:ext cx="69970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/>
              <a:t>FishDAC</a:t>
            </a:r>
            <a:r>
              <a:rPr lang="en-GB" sz="3600" dirty="0"/>
              <a:t> Update – Cefas – April 2019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C4C9AD1-92CB-4879-8835-45AA1EFDE907}"/>
              </a:ext>
            </a:extLst>
          </p:cNvPr>
          <p:cNvGrpSpPr/>
          <p:nvPr/>
        </p:nvGrpSpPr>
        <p:grpSpPr>
          <a:xfrm>
            <a:off x="4309957" y="977644"/>
            <a:ext cx="3583626" cy="1800000"/>
            <a:chOff x="5089621" y="1673293"/>
            <a:chExt cx="2811697" cy="383764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0E5F5E7-BF2D-4CB8-ADCD-220007DE9F91}"/>
                </a:ext>
              </a:extLst>
            </p:cNvPr>
            <p:cNvSpPr/>
            <p:nvPr/>
          </p:nvSpPr>
          <p:spPr>
            <a:xfrm>
              <a:off x="5555675" y="2381845"/>
              <a:ext cx="2345643" cy="1564544"/>
            </a:xfrm>
            <a:custGeom>
              <a:avLst/>
              <a:gdLst>
                <a:gd name="connsiteX0" fmla="*/ 0 w 2345643"/>
                <a:gd name="connsiteY0" fmla="*/ 0 h 1564544"/>
                <a:gd name="connsiteX1" fmla="*/ 2345643 w 2345643"/>
                <a:gd name="connsiteY1" fmla="*/ 0 h 1564544"/>
                <a:gd name="connsiteX2" fmla="*/ 2345643 w 2345643"/>
                <a:gd name="connsiteY2" fmla="*/ 1564544 h 1564544"/>
                <a:gd name="connsiteX3" fmla="*/ 0 w 2345643"/>
                <a:gd name="connsiteY3" fmla="*/ 1564544 h 1564544"/>
                <a:gd name="connsiteX4" fmla="*/ 0 w 2345643"/>
                <a:gd name="connsiteY4" fmla="*/ 0 h 1564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5643" h="1564544">
                  <a:moveTo>
                    <a:pt x="0" y="0"/>
                  </a:moveTo>
                  <a:lnTo>
                    <a:pt x="2345643" y="0"/>
                  </a:lnTo>
                  <a:lnTo>
                    <a:pt x="2345643" y="1564544"/>
                  </a:lnTo>
                  <a:lnTo>
                    <a:pt x="0" y="1564544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dkEdge">
              <a:bevelT w="144450" h="3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75303" tIns="106680" rIns="106680" bIns="106680" numCol="1" spcCol="1270" anchor="ctr" anchorCtr="0">
              <a:noAutofit/>
            </a:bodyPr>
            <a:lstStyle/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300" kern="1200" dirty="0"/>
                <a:t>&gt; 4000 views and downloads in FY1819 (out of 10000 total for CDH) 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51805AE-C872-455C-BB99-5DC1A814C901}"/>
                </a:ext>
              </a:extLst>
            </p:cNvPr>
            <p:cNvSpPr/>
            <p:nvPr/>
          </p:nvSpPr>
          <p:spPr>
            <a:xfrm>
              <a:off x="5555675" y="3946389"/>
              <a:ext cx="2345643" cy="1564544"/>
            </a:xfrm>
            <a:custGeom>
              <a:avLst/>
              <a:gdLst>
                <a:gd name="connsiteX0" fmla="*/ 0 w 2345643"/>
                <a:gd name="connsiteY0" fmla="*/ 0 h 1564544"/>
                <a:gd name="connsiteX1" fmla="*/ 2345643 w 2345643"/>
                <a:gd name="connsiteY1" fmla="*/ 0 h 1564544"/>
                <a:gd name="connsiteX2" fmla="*/ 2345643 w 2345643"/>
                <a:gd name="connsiteY2" fmla="*/ 1564544 h 1564544"/>
                <a:gd name="connsiteX3" fmla="*/ 0 w 2345643"/>
                <a:gd name="connsiteY3" fmla="*/ 1564544 h 1564544"/>
                <a:gd name="connsiteX4" fmla="*/ 0 w 2345643"/>
                <a:gd name="connsiteY4" fmla="*/ 0 h 1564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5643" h="1564544">
                  <a:moveTo>
                    <a:pt x="0" y="0"/>
                  </a:moveTo>
                  <a:lnTo>
                    <a:pt x="2345643" y="0"/>
                  </a:lnTo>
                  <a:lnTo>
                    <a:pt x="2345643" y="1564544"/>
                  </a:lnTo>
                  <a:lnTo>
                    <a:pt x="0" y="1564544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dkEdge">
              <a:bevelT w="144450" h="3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75303" tIns="106680" rIns="106680" bIns="106680" numCol="1" spcCol="1270" anchor="ctr" anchorCtr="0">
              <a:noAutofit/>
            </a:bodyPr>
            <a:lstStyle/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300" kern="1200" dirty="0"/>
                <a:t>New YFS Survey 30 yr. timeseries Dataset Released </a:t>
              </a:r>
              <a:r>
                <a:rPr lang="en-GB" sz="1300" i="1" kern="1200" dirty="0"/>
                <a:t>– Linked Data &amp; </a:t>
              </a:r>
              <a:r>
                <a:rPr lang="en-GB" sz="1300" i="1" kern="1200" dirty="0" err="1"/>
                <a:t>EventCore</a:t>
              </a:r>
              <a:r>
                <a:rPr lang="en-GB" sz="1300" i="1" dirty="0"/>
                <a:t> planned</a:t>
              </a:r>
              <a:endParaRPr lang="en-GB" sz="1300" i="1" kern="120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A6C427D-8400-4079-AAA8-0EA2CFF0628F}"/>
                </a:ext>
              </a:extLst>
            </p:cNvPr>
            <p:cNvSpPr/>
            <p:nvPr/>
          </p:nvSpPr>
          <p:spPr>
            <a:xfrm>
              <a:off x="5089621" y="1673293"/>
              <a:ext cx="932100" cy="1258741"/>
            </a:xfrm>
            <a:custGeom>
              <a:avLst/>
              <a:gdLst>
                <a:gd name="connsiteX0" fmla="*/ 0 w 1563762"/>
                <a:gd name="connsiteY0" fmla="*/ 781881 h 1563762"/>
                <a:gd name="connsiteX1" fmla="*/ 781881 w 1563762"/>
                <a:gd name="connsiteY1" fmla="*/ 0 h 1563762"/>
                <a:gd name="connsiteX2" fmla="*/ 1563762 w 1563762"/>
                <a:gd name="connsiteY2" fmla="*/ 781881 h 1563762"/>
                <a:gd name="connsiteX3" fmla="*/ 781881 w 1563762"/>
                <a:gd name="connsiteY3" fmla="*/ 1563762 h 1563762"/>
                <a:gd name="connsiteX4" fmla="*/ 0 w 1563762"/>
                <a:gd name="connsiteY4" fmla="*/ 781881 h 1563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762" h="1563762">
                  <a:moveTo>
                    <a:pt x="0" y="781881"/>
                  </a:moveTo>
                  <a:cubicBezTo>
                    <a:pt x="0" y="350060"/>
                    <a:pt x="350060" y="0"/>
                    <a:pt x="781881" y="0"/>
                  </a:cubicBezTo>
                  <a:cubicBezTo>
                    <a:pt x="1213702" y="0"/>
                    <a:pt x="1563762" y="350060"/>
                    <a:pt x="1563762" y="781881"/>
                  </a:cubicBezTo>
                  <a:cubicBezTo>
                    <a:pt x="1563762" y="1213702"/>
                    <a:pt x="1213702" y="1563762"/>
                    <a:pt x="781881" y="1563762"/>
                  </a:cubicBezTo>
                  <a:cubicBezTo>
                    <a:pt x="350060" y="1563762"/>
                    <a:pt x="0" y="1213702"/>
                    <a:pt x="0" y="781881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9008" tIns="229008" rIns="229008" bIns="229008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 dirty="0"/>
                <a:t>Cefas Data Hub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AF7F559-9852-4157-B5D7-E1F9E9058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84" y="176318"/>
            <a:ext cx="11473666" cy="91447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ACF49B5-C53E-4DCE-8CD0-EC13E1A7E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9848" y="2962384"/>
            <a:ext cx="6532304" cy="36744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FE581BF-598B-4CAF-BC16-E363CC8D30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9849" y="2848895"/>
            <a:ext cx="6532304" cy="390139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DEE0E731-2F69-4629-8AB6-CEBD7A01975F}"/>
              </a:ext>
            </a:extLst>
          </p:cNvPr>
          <p:cNvGrpSpPr/>
          <p:nvPr/>
        </p:nvGrpSpPr>
        <p:grpSpPr>
          <a:xfrm>
            <a:off x="8123065" y="956724"/>
            <a:ext cx="3577852" cy="1800000"/>
            <a:chOff x="9003556" y="1673292"/>
            <a:chExt cx="2807167" cy="3837641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F9F98F4-C8F9-4625-B8FD-97DE6AE7FCBA}"/>
                </a:ext>
              </a:extLst>
            </p:cNvPr>
            <p:cNvSpPr/>
            <p:nvPr/>
          </p:nvSpPr>
          <p:spPr>
            <a:xfrm>
              <a:off x="9465080" y="2381845"/>
              <a:ext cx="2345643" cy="1564544"/>
            </a:xfrm>
            <a:custGeom>
              <a:avLst/>
              <a:gdLst>
                <a:gd name="connsiteX0" fmla="*/ 0 w 2345643"/>
                <a:gd name="connsiteY0" fmla="*/ 0 h 1564544"/>
                <a:gd name="connsiteX1" fmla="*/ 2345643 w 2345643"/>
                <a:gd name="connsiteY1" fmla="*/ 0 h 1564544"/>
                <a:gd name="connsiteX2" fmla="*/ 2345643 w 2345643"/>
                <a:gd name="connsiteY2" fmla="*/ 1564544 h 1564544"/>
                <a:gd name="connsiteX3" fmla="*/ 0 w 2345643"/>
                <a:gd name="connsiteY3" fmla="*/ 1564544 h 1564544"/>
                <a:gd name="connsiteX4" fmla="*/ 0 w 2345643"/>
                <a:gd name="connsiteY4" fmla="*/ 0 h 1564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5643" h="1564544">
                  <a:moveTo>
                    <a:pt x="0" y="0"/>
                  </a:moveTo>
                  <a:lnTo>
                    <a:pt x="2345643" y="0"/>
                  </a:lnTo>
                  <a:lnTo>
                    <a:pt x="2345643" y="1564544"/>
                  </a:lnTo>
                  <a:lnTo>
                    <a:pt x="0" y="1564544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dkEdge">
              <a:bevelT w="144450" h="3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75303" tIns="106680" rIns="106680" bIns="106680" numCol="1" spcCol="1270" anchor="ctr" anchorCtr="0">
              <a:noAutofit/>
            </a:bodyPr>
            <a:lstStyle/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300" kern="1200" dirty="0"/>
                <a:t>MEDIN bespoke workshop – 9</a:t>
              </a:r>
              <a:r>
                <a:rPr lang="en-GB" sz="1300" kern="1200" baseline="30000" dirty="0"/>
                <a:t>th </a:t>
              </a:r>
              <a:r>
                <a:rPr lang="en-GB" sz="1300" kern="1200" dirty="0"/>
                <a:t>of May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084987C-2DF4-4325-8C2C-F6ACEEFA5536}"/>
                </a:ext>
              </a:extLst>
            </p:cNvPr>
            <p:cNvSpPr/>
            <p:nvPr/>
          </p:nvSpPr>
          <p:spPr>
            <a:xfrm>
              <a:off x="9465080" y="3946389"/>
              <a:ext cx="2345643" cy="1564544"/>
            </a:xfrm>
            <a:custGeom>
              <a:avLst/>
              <a:gdLst>
                <a:gd name="connsiteX0" fmla="*/ 0 w 2345643"/>
                <a:gd name="connsiteY0" fmla="*/ 0 h 1564544"/>
                <a:gd name="connsiteX1" fmla="*/ 2345643 w 2345643"/>
                <a:gd name="connsiteY1" fmla="*/ 0 h 1564544"/>
                <a:gd name="connsiteX2" fmla="*/ 2345643 w 2345643"/>
                <a:gd name="connsiteY2" fmla="*/ 1564544 h 1564544"/>
                <a:gd name="connsiteX3" fmla="*/ 0 w 2345643"/>
                <a:gd name="connsiteY3" fmla="*/ 1564544 h 1564544"/>
                <a:gd name="connsiteX4" fmla="*/ 0 w 2345643"/>
                <a:gd name="connsiteY4" fmla="*/ 0 h 1564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5643" h="1564544">
                  <a:moveTo>
                    <a:pt x="0" y="0"/>
                  </a:moveTo>
                  <a:lnTo>
                    <a:pt x="2345643" y="0"/>
                  </a:lnTo>
                  <a:lnTo>
                    <a:pt x="2345643" y="1564544"/>
                  </a:lnTo>
                  <a:lnTo>
                    <a:pt x="0" y="1564544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dkEdge">
              <a:bevelT w="144450" h="3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75303" tIns="106680" rIns="106680" bIns="106680" numCol="1" spcCol="1270" anchor="ctr" anchorCtr="0">
              <a:noAutofit/>
            </a:bodyPr>
            <a:lstStyle/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300" kern="1200" dirty="0"/>
                <a:t>Internal DM Training Course In Progress for Project Managers – Data Steward and Principal Investigators training planned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E47FFAB-EF9A-44C4-B6E9-990BC3D24E9E}"/>
                </a:ext>
              </a:extLst>
            </p:cNvPr>
            <p:cNvSpPr/>
            <p:nvPr/>
          </p:nvSpPr>
          <p:spPr>
            <a:xfrm>
              <a:off x="9003556" y="1673292"/>
              <a:ext cx="932100" cy="1258741"/>
            </a:xfrm>
            <a:custGeom>
              <a:avLst/>
              <a:gdLst>
                <a:gd name="connsiteX0" fmla="*/ 0 w 1563762"/>
                <a:gd name="connsiteY0" fmla="*/ 781881 h 1563762"/>
                <a:gd name="connsiteX1" fmla="*/ 781881 w 1563762"/>
                <a:gd name="connsiteY1" fmla="*/ 0 h 1563762"/>
                <a:gd name="connsiteX2" fmla="*/ 1563762 w 1563762"/>
                <a:gd name="connsiteY2" fmla="*/ 781881 h 1563762"/>
                <a:gd name="connsiteX3" fmla="*/ 781881 w 1563762"/>
                <a:gd name="connsiteY3" fmla="*/ 1563762 h 1563762"/>
                <a:gd name="connsiteX4" fmla="*/ 0 w 1563762"/>
                <a:gd name="connsiteY4" fmla="*/ 781881 h 1563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762" h="1563762">
                  <a:moveTo>
                    <a:pt x="0" y="781881"/>
                  </a:moveTo>
                  <a:cubicBezTo>
                    <a:pt x="0" y="350060"/>
                    <a:pt x="350060" y="0"/>
                    <a:pt x="781881" y="0"/>
                  </a:cubicBezTo>
                  <a:cubicBezTo>
                    <a:pt x="1213702" y="0"/>
                    <a:pt x="1563762" y="350060"/>
                    <a:pt x="1563762" y="781881"/>
                  </a:cubicBezTo>
                  <a:cubicBezTo>
                    <a:pt x="1563762" y="1213702"/>
                    <a:pt x="1213702" y="1563762"/>
                    <a:pt x="781881" y="1563762"/>
                  </a:cubicBezTo>
                  <a:cubicBezTo>
                    <a:pt x="350060" y="1563762"/>
                    <a:pt x="0" y="1213702"/>
                    <a:pt x="0" y="781881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9008" tIns="229008" rIns="229008" bIns="229008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 dirty="0"/>
                <a:t>Training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1F3ECD0C-2E5A-493B-909B-B9FA0C7B0D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9847" y="2844378"/>
            <a:ext cx="6532304" cy="390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12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24000" y="188640"/>
            <a:ext cx="4283969" cy="5760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rtlCol="0">
            <a:no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Marine Data Exchange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850" y="450025"/>
            <a:ext cx="1522593" cy="1720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080" y="2564904"/>
            <a:ext cx="3689210" cy="41764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0297" y="175249"/>
            <a:ext cx="1744994" cy="227939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3513" y="1052737"/>
            <a:ext cx="1571311" cy="273630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753702" y="2568842"/>
            <a:ext cx="2583500" cy="10761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GB" sz="1600" b="1" dirty="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2018-19</a:t>
            </a:r>
          </a:p>
          <a:p>
            <a:pPr algn="r"/>
            <a:r>
              <a:rPr lang="en-GB" sz="1400" dirty="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126 new surveys</a:t>
            </a:r>
          </a:p>
          <a:p>
            <a:pPr algn="r"/>
            <a:r>
              <a:rPr lang="en-GB" sz="1050" i="1" dirty="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46 (37%) of the surveys do not yet meet MEDIN Data Guideline and/or TCE Data Standards</a:t>
            </a:r>
          </a:p>
          <a:p>
            <a:pPr algn="r"/>
            <a:endParaRPr lang="en-GB" sz="1400" dirty="0">
              <a:solidFill>
                <a:srgbClr val="000000"/>
              </a:solidFill>
              <a:latin typeface="Helvetica" pitchFamily="34" charset="0"/>
              <a:cs typeface="Arial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1"/>
          <a:stretch/>
        </p:blipFill>
        <p:spPr>
          <a:xfrm>
            <a:off x="3753701" y="991530"/>
            <a:ext cx="2583500" cy="157337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703512" y="3861048"/>
            <a:ext cx="5031772" cy="72008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GB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1,448 publicly available, discoverable and downloadable </a:t>
            </a:r>
          </a:p>
          <a:p>
            <a:pPr algn="ctr"/>
            <a:r>
              <a:rPr lang="en-GB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258 published in 2018/19 </a:t>
            </a:r>
          </a:p>
        </p:txBody>
      </p:sp>
      <p:sp>
        <p:nvSpPr>
          <p:cNvPr id="28" name="Oval 27"/>
          <p:cNvSpPr/>
          <p:nvPr/>
        </p:nvSpPr>
        <p:spPr>
          <a:xfrm>
            <a:off x="2088507" y="5373216"/>
            <a:ext cx="1296144" cy="1296144"/>
          </a:xfrm>
          <a:prstGeom prst="ellipse">
            <a:avLst/>
          </a:prstGeom>
          <a:solidFill>
            <a:schemeClr val="bg1"/>
          </a:solidFill>
          <a:ln w="76200">
            <a:solidFill>
              <a:srgbClr val="8F2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8F23B3"/>
                </a:solidFill>
                <a:latin typeface="Helvetica" pitchFamily="34" charset="0"/>
              </a:rPr>
              <a:t>Hackathon</a:t>
            </a:r>
          </a:p>
        </p:txBody>
      </p:sp>
      <p:sp>
        <p:nvSpPr>
          <p:cNvPr id="29" name="Oval 28"/>
          <p:cNvSpPr/>
          <p:nvPr/>
        </p:nvSpPr>
        <p:spPr>
          <a:xfrm>
            <a:off x="3562632" y="5373216"/>
            <a:ext cx="1296144" cy="129614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accent4"/>
                </a:solidFill>
                <a:latin typeface="Helvetica" pitchFamily="34" charset="0"/>
              </a:rPr>
              <a:t>MDE Public Website</a:t>
            </a:r>
          </a:p>
        </p:txBody>
      </p:sp>
      <p:sp>
        <p:nvSpPr>
          <p:cNvPr id="30" name="Oval 29"/>
          <p:cNvSpPr/>
          <p:nvPr/>
        </p:nvSpPr>
        <p:spPr>
          <a:xfrm>
            <a:off x="5041057" y="5373216"/>
            <a:ext cx="1296144" cy="129614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accent2"/>
                </a:solidFill>
                <a:latin typeface="Helvetica" pitchFamily="34" charset="0"/>
              </a:rPr>
              <a:t>Evidence Based Decision Making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703512" y="4617132"/>
            <a:ext cx="5031772" cy="72008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GB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7, 300 visits to www.marinedataexchange.co.uk</a:t>
            </a:r>
          </a:p>
          <a:p>
            <a:pPr algn="ctr"/>
            <a:r>
              <a:rPr lang="en-GB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14% of visitors downloaded data</a:t>
            </a:r>
          </a:p>
        </p:txBody>
      </p:sp>
    </p:spTree>
    <p:extLst>
      <p:ext uri="{BB962C8B-B14F-4D97-AF65-F5344CB8AC3E}">
        <p14:creationId xmlns:p14="http://schemas.microsoft.com/office/powerpoint/2010/main" val="59277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BODC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8714"/>
            <a:ext cx="6042018" cy="4827450"/>
          </a:xfrm>
        </p:spPr>
        <p:txBody>
          <a:bodyPr>
            <a:normAutofit fontScale="62500" lnSpcReduction="20000"/>
          </a:bodyPr>
          <a:lstStyle/>
          <a:p>
            <a:r>
              <a:rPr lang="en-GB" b="1" dirty="0" smtClean="0"/>
              <a:t>GEBCO </a:t>
            </a:r>
            <a:r>
              <a:rPr lang="en-GB" dirty="0" smtClean="0"/>
              <a:t>2019 Grid Release – Global terrain at 15 arc-second intervals.</a:t>
            </a:r>
          </a:p>
          <a:p>
            <a:endParaRPr lang="en-GB" dirty="0"/>
          </a:p>
          <a:p>
            <a:r>
              <a:rPr lang="en-GB" b="1" dirty="0" err="1" smtClean="0"/>
              <a:t>EMODnet</a:t>
            </a:r>
            <a:r>
              <a:rPr lang="en-GB" b="1" dirty="0" smtClean="0"/>
              <a:t> </a:t>
            </a:r>
          </a:p>
          <a:p>
            <a:r>
              <a:rPr lang="en-GB" dirty="0" smtClean="0"/>
              <a:t>New tenders have gone out</a:t>
            </a:r>
          </a:p>
          <a:p>
            <a:r>
              <a:rPr lang="en-GB" dirty="0" smtClean="0"/>
              <a:t>&gt;7000 new records sent to </a:t>
            </a:r>
            <a:r>
              <a:rPr lang="en-GB" dirty="0" err="1" smtClean="0"/>
              <a:t>SeaDataCloud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Working closely with </a:t>
            </a:r>
            <a:r>
              <a:rPr lang="en-GB" dirty="0" err="1" smtClean="0"/>
              <a:t>SeaDataCloud</a:t>
            </a:r>
            <a:r>
              <a:rPr lang="en-GB" dirty="0" smtClean="0"/>
              <a:t> on their checking software and standards with BODC data/metadata to be used as some optimum examples.</a:t>
            </a:r>
          </a:p>
          <a:p>
            <a:endParaRPr lang="en-GB" dirty="0"/>
          </a:p>
          <a:p>
            <a:r>
              <a:rPr lang="en-GB" b="1" dirty="0" smtClean="0"/>
              <a:t>Vocabs</a:t>
            </a:r>
          </a:p>
          <a:p>
            <a:r>
              <a:rPr lang="en-GB" dirty="0" smtClean="0"/>
              <a:t>IMDIS presentations</a:t>
            </a:r>
          </a:p>
          <a:p>
            <a:r>
              <a:rPr lang="en-GB" dirty="0" smtClean="0"/>
              <a:t>Workshop with BCO-DMO in Dublin</a:t>
            </a:r>
          </a:p>
          <a:p>
            <a:r>
              <a:rPr lang="en-GB" dirty="0" smtClean="0"/>
              <a:t>New RDA working group created “</a:t>
            </a:r>
            <a:r>
              <a:rPr lang="en-GB" b="1" dirty="0"/>
              <a:t>Interoperability of Observable Property Descriptions WG</a:t>
            </a:r>
            <a:r>
              <a:rPr lang="en-GB" dirty="0" smtClean="0"/>
              <a:t>”</a:t>
            </a:r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pic>
        <p:nvPicPr>
          <p:cNvPr id="1032" name="Picture 8" descr="Image result for gebco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219" y="1298715"/>
            <a:ext cx="1704851" cy="171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81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4245" y="722049"/>
            <a:ext cx="3744416" cy="5346593"/>
          </a:xfrm>
          <a:prstGeom prst="rect">
            <a:avLst/>
          </a:prstGeom>
          <a:effectLst>
            <a:outerShdw blurRad="63500" sx="104000" sy="104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99456" y="-210277"/>
            <a:ext cx="9601200" cy="1143000"/>
          </a:xfrm>
        </p:spPr>
        <p:txBody>
          <a:bodyPr/>
          <a:lstStyle/>
          <a:p>
            <a:r>
              <a:rPr lang="en-GB" sz="4267" dirty="0"/>
              <a:t>BGS - Geology and Geophysics DAC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3339" y="756473"/>
            <a:ext cx="8256917" cy="5280587"/>
          </a:xfrm>
        </p:spPr>
        <p:txBody>
          <a:bodyPr>
            <a:normAutofit lnSpcReduction="10000"/>
          </a:bodyPr>
          <a:lstStyle/>
          <a:p>
            <a:r>
              <a:rPr lang="en-GB" sz="2000" dirty="0"/>
              <a:t>Ongoing archiving Marine Conservation Zone (MCZ) data - total  so far: 89 site/survey datasets from 57 sites/2396 grab samples</a:t>
            </a:r>
          </a:p>
          <a:p>
            <a:r>
              <a:rPr lang="en-GB" sz="2000" dirty="0"/>
              <a:t>Ongoing archiving CHP HI survey backscatter &amp; sample data </a:t>
            </a:r>
          </a:p>
          <a:p>
            <a:r>
              <a:rPr lang="en-GB" sz="2000" dirty="0"/>
              <a:t>Offshore </a:t>
            </a:r>
            <a:r>
              <a:rPr lang="en-GB" sz="2000" dirty="0" err="1"/>
              <a:t>GeoIndex</a:t>
            </a:r>
            <a:r>
              <a:rPr lang="en-GB" sz="2000" dirty="0"/>
              <a:t>:</a:t>
            </a:r>
          </a:p>
          <a:p>
            <a:pPr lvl="1"/>
            <a:r>
              <a:rPr lang="en-GB" sz="2000" dirty="0"/>
              <a:t>Version of 2 of the Backscatter layers released (145 CHP, 21 BGS, 35 MCZ)</a:t>
            </a:r>
          </a:p>
          <a:p>
            <a:pPr lvl="1"/>
            <a:r>
              <a:rPr lang="en-GB" sz="2000" dirty="0"/>
              <a:t>New WMS for Factor Maps released</a:t>
            </a:r>
          </a:p>
          <a:p>
            <a:r>
              <a:rPr lang="en-GB" sz="2000" dirty="0"/>
              <a:t>MEDIN Grab and Core data guideline - PSA/geological data</a:t>
            </a:r>
          </a:p>
          <a:p>
            <a:r>
              <a:rPr lang="en-GB" sz="2000" dirty="0"/>
              <a:t>Webpages updated</a:t>
            </a:r>
          </a:p>
          <a:p>
            <a:r>
              <a:rPr lang="en-GB" sz="2000" dirty="0" err="1"/>
              <a:t>EMODnet</a:t>
            </a:r>
            <a:r>
              <a:rPr lang="en-GB" sz="2000" dirty="0"/>
              <a:t> – Ingestion, Geology, Bathymetry</a:t>
            </a:r>
          </a:p>
          <a:p>
            <a:r>
              <a:rPr lang="en-GB" sz="2000" dirty="0"/>
              <a:t>Geospatial Commission – 3</a:t>
            </a:r>
            <a:r>
              <a:rPr lang="en-GB" sz="2000" baseline="30000" dirty="0"/>
              <a:t>rd</a:t>
            </a:r>
            <a:r>
              <a:rPr lang="en-GB" sz="2000" dirty="0"/>
              <a:t> party data, Data Discoverability, Licensing, </a:t>
            </a:r>
            <a:r>
              <a:rPr lang="en-GB" sz="2000" dirty="0" err="1"/>
              <a:t>etc</a:t>
            </a:r>
            <a:endParaRPr lang="en-GB" sz="2000" dirty="0"/>
          </a:p>
          <a:p>
            <a:r>
              <a:rPr lang="en-GB" sz="2000" dirty="0"/>
              <a:t>NGR Core sample analysis extraction project for IGI/OGA</a:t>
            </a:r>
          </a:p>
          <a:p>
            <a:r>
              <a:rPr lang="en-GB" sz="2000" dirty="0"/>
              <a:t>BGS White Ribbon Firth of Forth survey to test new </a:t>
            </a:r>
            <a:r>
              <a:rPr lang="en-GB" sz="2000" dirty="0" err="1"/>
              <a:t>multibeam</a:t>
            </a:r>
            <a:r>
              <a:rPr lang="en-GB" sz="2000" dirty="0"/>
              <a:t> kit/collect seismic data</a:t>
            </a:r>
          </a:p>
          <a:p>
            <a:r>
              <a:rPr lang="en-GB" sz="2000" dirty="0"/>
              <a:t>Ongoing collation of Site Survey metadata</a:t>
            </a:r>
          </a:p>
          <a:p>
            <a:endParaRPr lang="en-GB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8208235" y="6092082"/>
            <a:ext cx="36484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b="1" dirty="0"/>
              <a:t>Offshore </a:t>
            </a:r>
            <a:r>
              <a:rPr lang="en-GB" sz="1600" b="1" dirty="0" err="1"/>
              <a:t>GeoIndex</a:t>
            </a:r>
            <a:r>
              <a:rPr lang="en-GB" sz="1600" b="1" dirty="0"/>
              <a:t> backscatter</a:t>
            </a:r>
          </a:p>
        </p:txBody>
      </p:sp>
    </p:spTree>
    <p:extLst>
      <p:ext uri="{BB962C8B-B14F-4D97-AF65-F5344CB8AC3E}">
        <p14:creationId xmlns:p14="http://schemas.microsoft.com/office/powerpoint/2010/main" val="2896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346363" y="31908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5334000" y="365125"/>
            <a:ext cx="6019800" cy="25720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u="sng" dirty="0" smtClean="0"/>
              <a:t>Main DAC status</a:t>
            </a:r>
            <a:br>
              <a:rPr lang="en-GB" u="sng" dirty="0" smtClean="0"/>
            </a:br>
            <a:endParaRPr lang="en-GB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19 New datasets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Scanning programme for log books and plankton records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Major database revisions underway due to </a:t>
            </a:r>
            <a:r>
              <a:rPr lang="en-GB" dirty="0" err="1" smtClean="0"/>
              <a:t>win2008</a:t>
            </a:r>
            <a:r>
              <a:rPr lang="en-GB" dirty="0" smtClean="0"/>
              <a:t> + </a:t>
            </a:r>
            <a:r>
              <a:rPr lang="en-GB" dirty="0" err="1" smtClean="0"/>
              <a:t>sql2008</a:t>
            </a:r>
            <a:r>
              <a:rPr lang="en-GB" dirty="0" smtClean="0"/>
              <a:t> end of life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Vocabulary updates</a:t>
            </a:r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368208" y="3650961"/>
            <a:ext cx="4848225" cy="25720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u="sng" dirty="0" smtClean="0"/>
              <a:t>Representation &amp; contact</a:t>
            </a:r>
            <a:br>
              <a:rPr lang="en-GB" u="sng" dirty="0" smtClean="0"/>
            </a:br>
            <a:endParaRPr lang="en-GB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ICES (</a:t>
            </a:r>
            <a:r>
              <a:rPr lang="en-GB" dirty="0" err="1" smtClean="0"/>
              <a:t>SCICOIM</a:t>
            </a:r>
            <a:r>
              <a:rPr lang="en-GB" dirty="0" smtClean="0"/>
              <a:t>, DIG, </a:t>
            </a:r>
            <a:r>
              <a:rPr lang="en-GB" dirty="0" err="1" smtClean="0"/>
              <a:t>WKSEATEC</a:t>
            </a:r>
            <a:r>
              <a:rPr lang="en-GB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IMDIS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OSPAR </a:t>
            </a:r>
            <a:r>
              <a:rPr lang="en-GB" dirty="0" err="1" smtClean="0"/>
              <a:t>ICG</a:t>
            </a:r>
            <a:r>
              <a:rPr lang="en-GB" dirty="0" smtClean="0"/>
              <a:t>-Data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EMB</a:t>
            </a:r>
            <a:r>
              <a:rPr lang="en-GB" dirty="0" smtClean="0"/>
              <a:t> Big Data Group (via MASTS)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" y="446159"/>
            <a:ext cx="11220450" cy="606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65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336</Words>
  <Application>Microsoft Office PowerPoint</Application>
  <PresentationFormat>Widescreen</PresentationFormat>
  <Paragraphs>59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Helvetica</vt:lpstr>
      <vt:lpstr>Office Theme</vt:lpstr>
      <vt:lpstr>PowerPoint Presentation</vt:lpstr>
      <vt:lpstr>PowerPoint Presentation</vt:lpstr>
      <vt:lpstr>BODC Highlights</vt:lpstr>
      <vt:lpstr>BGS - Geology and Geophysics DAC</vt:lpstr>
      <vt:lpstr>PowerPoint Presentation</vt:lpstr>
    </vt:vector>
  </TitlesOfParts>
  <Company>National Oceanography Centre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McCandliss, Robin R.</dc:creator>
  <cp:lastModifiedBy>McCandliss, Robin R.</cp:lastModifiedBy>
  <cp:revision>7</cp:revision>
  <dcterms:created xsi:type="dcterms:W3CDTF">2019-04-26T10:16:44Z</dcterms:created>
  <dcterms:modified xsi:type="dcterms:W3CDTF">2019-06-07T06:11:31Z</dcterms:modified>
</cp:coreProperties>
</file>